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64" r:id="rId3"/>
    <p:sldId id="273" r:id="rId4"/>
    <p:sldId id="274" r:id="rId5"/>
    <p:sldId id="278" r:id="rId6"/>
    <p:sldId id="275" r:id="rId7"/>
    <p:sldId id="276" r:id="rId8"/>
    <p:sldId id="270" r:id="rId9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E"/>
    <a:srgbClr val="004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5"/>
  </p:normalViewPr>
  <p:slideViewPr>
    <p:cSldViewPr snapToGrid="0" snapToObjects="1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2EEE9-70AD-4103-902D-338AE8BCE071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CF3A4-10D0-41C7-8E08-854C4FE872B1}">
      <dgm:prSet phldrT="[Text]"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Due Diligence checklists provided to water / wastewater system</a:t>
          </a:r>
        </a:p>
      </dgm:t>
    </dgm:pt>
    <dgm:pt modelId="{52388E52-7FC8-4A83-B69D-E88B9CCA98F2}" type="parTrans" cxnId="{E42F7868-50C3-4DFA-98B3-AC32F6150E81}">
      <dgm:prSet/>
      <dgm:spPr/>
      <dgm:t>
        <a:bodyPr/>
        <a:lstStyle/>
        <a:p>
          <a:endParaRPr lang="en-US"/>
        </a:p>
      </dgm:t>
    </dgm:pt>
    <dgm:pt modelId="{1F76DBCA-DEC9-4001-B1E5-56483C5CDA8A}" type="sibTrans" cxnId="{E42F7868-50C3-4DFA-98B3-AC32F6150E81}">
      <dgm:prSet/>
      <dgm:spPr/>
      <dgm:t>
        <a:bodyPr/>
        <a:lstStyle/>
        <a:p>
          <a:endParaRPr lang="en-US"/>
        </a:p>
      </dgm:t>
    </dgm:pt>
    <dgm:pt modelId="{910F541F-3D54-42E8-A5B6-958CFDA04C8C}">
      <dgm:prSet phldrT="[Text]"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Municipality or PSD gathers information</a:t>
          </a:r>
        </a:p>
      </dgm:t>
    </dgm:pt>
    <dgm:pt modelId="{32E85619-5A99-42C2-AEE1-2692ABEE4A1F}" type="parTrans" cxnId="{564E6E8E-EBE0-4EC2-A773-5DF1850C79BA}">
      <dgm:prSet/>
      <dgm:spPr/>
      <dgm:t>
        <a:bodyPr/>
        <a:lstStyle/>
        <a:p>
          <a:endParaRPr lang="en-US"/>
        </a:p>
      </dgm:t>
    </dgm:pt>
    <dgm:pt modelId="{301C6F77-5329-40F3-A6B0-7AFB3EF1B3E9}" type="sibTrans" cxnId="{564E6E8E-EBE0-4EC2-A773-5DF1850C79BA}">
      <dgm:prSet/>
      <dgm:spPr/>
      <dgm:t>
        <a:bodyPr/>
        <a:lstStyle/>
        <a:p>
          <a:endParaRPr lang="en-US"/>
        </a:p>
      </dgm:t>
    </dgm:pt>
    <dgm:pt modelId="{3A04B451-5586-4C26-9A9B-581B763681DE}">
      <dgm:prSet phldrT="[Text]"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Site visits</a:t>
          </a:r>
        </a:p>
      </dgm:t>
    </dgm:pt>
    <dgm:pt modelId="{97A963DD-E8ED-4AF6-A492-44D6ACC882DF}" type="parTrans" cxnId="{483CDFCA-94A1-42EF-832D-EA6E8EB904FA}">
      <dgm:prSet/>
      <dgm:spPr/>
      <dgm:t>
        <a:bodyPr/>
        <a:lstStyle/>
        <a:p>
          <a:endParaRPr lang="en-US"/>
        </a:p>
      </dgm:t>
    </dgm:pt>
    <dgm:pt modelId="{833648B1-D71B-43F2-A980-F13B17EA2489}" type="sibTrans" cxnId="{483CDFCA-94A1-42EF-832D-EA6E8EB904FA}">
      <dgm:prSet/>
      <dgm:spPr/>
      <dgm:t>
        <a:bodyPr/>
        <a:lstStyle/>
        <a:p>
          <a:endParaRPr lang="en-US"/>
        </a:p>
      </dgm:t>
    </dgm:pt>
    <dgm:pt modelId="{E3AB72F5-044D-4BDA-A165-BEC669EE0E62}">
      <dgm:prSet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Engineering and financial review</a:t>
          </a:r>
        </a:p>
      </dgm:t>
    </dgm:pt>
    <dgm:pt modelId="{8D548140-769E-4897-9090-87FBA04478CA}" type="parTrans" cxnId="{E7C193A3-BE18-4FB3-9F29-745284290249}">
      <dgm:prSet/>
      <dgm:spPr/>
      <dgm:t>
        <a:bodyPr/>
        <a:lstStyle/>
        <a:p>
          <a:endParaRPr lang="en-US"/>
        </a:p>
      </dgm:t>
    </dgm:pt>
    <dgm:pt modelId="{BB661C7E-16C6-4646-BA11-AE9C4AE1636F}" type="sibTrans" cxnId="{E7C193A3-BE18-4FB3-9F29-745284290249}">
      <dgm:prSet/>
      <dgm:spPr/>
      <dgm:t>
        <a:bodyPr/>
        <a:lstStyle/>
        <a:p>
          <a:endParaRPr lang="en-US"/>
        </a:p>
      </dgm:t>
    </dgm:pt>
    <dgm:pt modelId="{87F8117A-16DB-467B-92B0-FAB4ED5A2A41}">
      <dgm:prSet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Formal written offer provided to Municipality or PSD</a:t>
          </a:r>
        </a:p>
      </dgm:t>
    </dgm:pt>
    <dgm:pt modelId="{6F859D42-9FE1-4E8D-B086-88DBC0DB75E1}" type="parTrans" cxnId="{04591B0B-8CC3-4773-BD0F-1121A3D05133}">
      <dgm:prSet/>
      <dgm:spPr/>
      <dgm:t>
        <a:bodyPr/>
        <a:lstStyle/>
        <a:p>
          <a:endParaRPr lang="en-US"/>
        </a:p>
      </dgm:t>
    </dgm:pt>
    <dgm:pt modelId="{3D92BD30-70C8-40FE-9F44-68F23974B344}" type="sibTrans" cxnId="{04591B0B-8CC3-4773-BD0F-1121A3D05133}">
      <dgm:prSet/>
      <dgm:spPr/>
      <dgm:t>
        <a:bodyPr/>
        <a:lstStyle/>
        <a:p>
          <a:endParaRPr lang="en-US"/>
        </a:p>
      </dgm:t>
    </dgm:pt>
    <dgm:pt modelId="{E74D556C-E4B9-4DE8-A03E-78D8BAB47FDE}">
      <dgm:prSet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PSC approval</a:t>
          </a:r>
        </a:p>
      </dgm:t>
    </dgm:pt>
    <dgm:pt modelId="{D56C3751-5AD6-4EC1-B2B6-076067B76118}" type="parTrans" cxnId="{17A74FB9-5B3B-40B4-A531-6B70E8F8F122}">
      <dgm:prSet/>
      <dgm:spPr/>
      <dgm:t>
        <a:bodyPr/>
        <a:lstStyle/>
        <a:p>
          <a:endParaRPr lang="en-US"/>
        </a:p>
      </dgm:t>
    </dgm:pt>
    <dgm:pt modelId="{095DF945-6D43-4B04-8F79-A8C7DB273214}" type="sibTrans" cxnId="{17A74FB9-5B3B-40B4-A531-6B70E8F8F122}">
      <dgm:prSet/>
      <dgm:spPr/>
      <dgm:t>
        <a:bodyPr/>
        <a:lstStyle/>
        <a:p>
          <a:endParaRPr lang="en-US"/>
        </a:p>
      </dgm:t>
    </dgm:pt>
    <dgm:pt modelId="{DD166262-E3CA-43C8-9D14-68966934D2DB}">
      <dgm:prSet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Closing and customer integration</a:t>
          </a:r>
        </a:p>
      </dgm:t>
    </dgm:pt>
    <dgm:pt modelId="{5B535B9F-51A1-4809-83D5-25342DB798DF}" type="parTrans" cxnId="{15B5EFEC-CE2E-4DD8-9D27-C9AD36884878}">
      <dgm:prSet/>
      <dgm:spPr/>
      <dgm:t>
        <a:bodyPr/>
        <a:lstStyle/>
        <a:p>
          <a:endParaRPr lang="en-US"/>
        </a:p>
      </dgm:t>
    </dgm:pt>
    <dgm:pt modelId="{D97DA559-4AF6-4912-B902-6A3CD736BECD}" type="sibTrans" cxnId="{15B5EFEC-CE2E-4DD8-9D27-C9AD36884878}">
      <dgm:prSet/>
      <dgm:spPr/>
      <dgm:t>
        <a:bodyPr/>
        <a:lstStyle/>
        <a:p>
          <a:endParaRPr lang="en-US"/>
        </a:p>
      </dgm:t>
    </dgm:pt>
    <dgm:pt modelId="{C84E84F0-6B93-4697-AB4A-D5D43E16531E}">
      <dgm:prSet custT="1"/>
      <dgm:spPr/>
      <dgm:t>
        <a:bodyPr/>
        <a:lstStyle/>
        <a:p>
          <a:r>
            <a:rPr lang="en-US" sz="1600" b="1" dirty="0">
              <a:latin typeface="Avenir Next" panose="020B0503020202020204"/>
            </a:rPr>
            <a:t>Public Meeting, Approval of ordinance to sell, Signing of Asset Purchase Agreement</a:t>
          </a:r>
        </a:p>
      </dgm:t>
    </dgm:pt>
    <dgm:pt modelId="{7A6D33A2-795B-43FD-80FA-CE3F3EE8A37E}" type="sibTrans" cxnId="{F7A8BFA8-8525-476A-B9E5-C38866253F61}">
      <dgm:prSet/>
      <dgm:spPr/>
      <dgm:t>
        <a:bodyPr/>
        <a:lstStyle/>
        <a:p>
          <a:endParaRPr lang="en-US"/>
        </a:p>
      </dgm:t>
    </dgm:pt>
    <dgm:pt modelId="{BFE25983-B70B-48E1-B9CA-D0CEF1DBE119}" type="parTrans" cxnId="{F7A8BFA8-8525-476A-B9E5-C38866253F61}">
      <dgm:prSet/>
      <dgm:spPr/>
      <dgm:t>
        <a:bodyPr/>
        <a:lstStyle/>
        <a:p>
          <a:endParaRPr lang="en-US"/>
        </a:p>
      </dgm:t>
    </dgm:pt>
    <dgm:pt modelId="{BC0172CA-9FAA-4902-99E5-5FFC6940982A}" type="pres">
      <dgm:prSet presAssocID="{94C2EEE9-70AD-4103-902D-338AE8BCE071}" presName="Name0" presStyleCnt="0">
        <dgm:presLayoutVars>
          <dgm:dir/>
          <dgm:animLvl val="lvl"/>
          <dgm:resizeHandles val="exact"/>
        </dgm:presLayoutVars>
      </dgm:prSet>
      <dgm:spPr/>
    </dgm:pt>
    <dgm:pt modelId="{24AB3A3A-FDD1-487E-A779-9D2CBBA30F34}" type="pres">
      <dgm:prSet presAssocID="{DD166262-E3CA-43C8-9D14-68966934D2DB}" presName="boxAndChildren" presStyleCnt="0"/>
      <dgm:spPr/>
    </dgm:pt>
    <dgm:pt modelId="{ECA3E9E0-FBBC-405C-AE6C-E4D58994A54F}" type="pres">
      <dgm:prSet presAssocID="{DD166262-E3CA-43C8-9D14-68966934D2DB}" presName="parentTextBox" presStyleLbl="node1" presStyleIdx="0" presStyleCnt="8"/>
      <dgm:spPr/>
    </dgm:pt>
    <dgm:pt modelId="{040DD2DF-3695-44BE-BDCE-CFD44F1EF634}" type="pres">
      <dgm:prSet presAssocID="{095DF945-6D43-4B04-8F79-A8C7DB273214}" presName="sp" presStyleCnt="0"/>
      <dgm:spPr/>
    </dgm:pt>
    <dgm:pt modelId="{81D389C7-79D4-46A4-8ACA-9D7D025A047D}" type="pres">
      <dgm:prSet presAssocID="{E74D556C-E4B9-4DE8-A03E-78D8BAB47FDE}" presName="arrowAndChildren" presStyleCnt="0"/>
      <dgm:spPr/>
    </dgm:pt>
    <dgm:pt modelId="{3C65702B-28C0-4837-A102-B9272CB98B7A}" type="pres">
      <dgm:prSet presAssocID="{E74D556C-E4B9-4DE8-A03E-78D8BAB47FDE}" presName="parentTextArrow" presStyleLbl="node1" presStyleIdx="1" presStyleCnt="8"/>
      <dgm:spPr/>
    </dgm:pt>
    <dgm:pt modelId="{32884A83-81F0-4A6D-AFFA-9C379555AF01}" type="pres">
      <dgm:prSet presAssocID="{7A6D33A2-795B-43FD-80FA-CE3F3EE8A37E}" presName="sp" presStyleCnt="0"/>
      <dgm:spPr/>
    </dgm:pt>
    <dgm:pt modelId="{EB1DC366-9280-4A87-863F-AA84ABBA0660}" type="pres">
      <dgm:prSet presAssocID="{C84E84F0-6B93-4697-AB4A-D5D43E16531E}" presName="arrowAndChildren" presStyleCnt="0"/>
      <dgm:spPr/>
    </dgm:pt>
    <dgm:pt modelId="{E4546BB6-2454-4233-BA05-E0004C99461C}" type="pres">
      <dgm:prSet presAssocID="{C84E84F0-6B93-4697-AB4A-D5D43E16531E}" presName="parentTextArrow" presStyleLbl="node1" presStyleIdx="2" presStyleCnt="8" custScaleY="151201"/>
      <dgm:spPr/>
    </dgm:pt>
    <dgm:pt modelId="{99195A6C-617D-42C6-83D0-9A3098422D5E}" type="pres">
      <dgm:prSet presAssocID="{3D92BD30-70C8-40FE-9F44-68F23974B344}" presName="sp" presStyleCnt="0"/>
      <dgm:spPr/>
    </dgm:pt>
    <dgm:pt modelId="{E2256AFC-F16A-4EBF-95B1-1E5C2D49F9A9}" type="pres">
      <dgm:prSet presAssocID="{87F8117A-16DB-467B-92B0-FAB4ED5A2A41}" presName="arrowAndChildren" presStyleCnt="0"/>
      <dgm:spPr/>
    </dgm:pt>
    <dgm:pt modelId="{0FF9173E-93EB-458A-83CD-81F77E51071A}" type="pres">
      <dgm:prSet presAssocID="{87F8117A-16DB-467B-92B0-FAB4ED5A2A41}" presName="parentTextArrow" presStyleLbl="node1" presStyleIdx="3" presStyleCnt="8"/>
      <dgm:spPr/>
    </dgm:pt>
    <dgm:pt modelId="{1A3D5F86-18A6-4CE6-9E00-BAE89D720AE8}" type="pres">
      <dgm:prSet presAssocID="{BB661C7E-16C6-4646-BA11-AE9C4AE1636F}" presName="sp" presStyleCnt="0"/>
      <dgm:spPr/>
    </dgm:pt>
    <dgm:pt modelId="{583B633F-A422-4A71-9E5D-07794D5A2678}" type="pres">
      <dgm:prSet presAssocID="{E3AB72F5-044D-4BDA-A165-BEC669EE0E62}" presName="arrowAndChildren" presStyleCnt="0"/>
      <dgm:spPr/>
    </dgm:pt>
    <dgm:pt modelId="{BC39EF86-5B20-48FB-A19A-A279C0B000FE}" type="pres">
      <dgm:prSet presAssocID="{E3AB72F5-044D-4BDA-A165-BEC669EE0E62}" presName="parentTextArrow" presStyleLbl="node1" presStyleIdx="4" presStyleCnt="8"/>
      <dgm:spPr/>
    </dgm:pt>
    <dgm:pt modelId="{1929313E-830C-4E5E-B014-97F40C506A77}" type="pres">
      <dgm:prSet presAssocID="{833648B1-D71B-43F2-A980-F13B17EA2489}" presName="sp" presStyleCnt="0"/>
      <dgm:spPr/>
    </dgm:pt>
    <dgm:pt modelId="{57952EBD-CEBB-4666-9333-807AF554A7DD}" type="pres">
      <dgm:prSet presAssocID="{3A04B451-5586-4C26-9A9B-581B763681DE}" presName="arrowAndChildren" presStyleCnt="0"/>
      <dgm:spPr/>
    </dgm:pt>
    <dgm:pt modelId="{98B4592D-EE41-46A8-9460-8B156D6CC986}" type="pres">
      <dgm:prSet presAssocID="{3A04B451-5586-4C26-9A9B-581B763681DE}" presName="parentTextArrow" presStyleLbl="node1" presStyleIdx="5" presStyleCnt="8"/>
      <dgm:spPr/>
    </dgm:pt>
    <dgm:pt modelId="{338B5EC2-9008-49D7-B187-CF57E5895F39}" type="pres">
      <dgm:prSet presAssocID="{301C6F77-5329-40F3-A6B0-7AFB3EF1B3E9}" presName="sp" presStyleCnt="0"/>
      <dgm:spPr/>
    </dgm:pt>
    <dgm:pt modelId="{53FBFDA0-0F4D-424A-8912-86DBE57C5DAB}" type="pres">
      <dgm:prSet presAssocID="{910F541F-3D54-42E8-A5B6-958CFDA04C8C}" presName="arrowAndChildren" presStyleCnt="0"/>
      <dgm:spPr/>
    </dgm:pt>
    <dgm:pt modelId="{49C04E6E-82D3-49A3-A2B1-217BB63B589D}" type="pres">
      <dgm:prSet presAssocID="{910F541F-3D54-42E8-A5B6-958CFDA04C8C}" presName="parentTextArrow" presStyleLbl="node1" presStyleIdx="6" presStyleCnt="8"/>
      <dgm:spPr/>
    </dgm:pt>
    <dgm:pt modelId="{67827605-0FA9-4094-B073-CB0BF5DD97AC}" type="pres">
      <dgm:prSet presAssocID="{1F76DBCA-DEC9-4001-B1E5-56483C5CDA8A}" presName="sp" presStyleCnt="0"/>
      <dgm:spPr/>
    </dgm:pt>
    <dgm:pt modelId="{F5670264-6896-433B-8A08-EAA4BDC7D98B}" type="pres">
      <dgm:prSet presAssocID="{9F1CF3A4-10D0-41C7-8E08-854C4FE872B1}" presName="arrowAndChildren" presStyleCnt="0"/>
      <dgm:spPr/>
    </dgm:pt>
    <dgm:pt modelId="{17C8342E-7E48-4787-A611-4C1736F67A7F}" type="pres">
      <dgm:prSet presAssocID="{9F1CF3A4-10D0-41C7-8E08-854C4FE872B1}" presName="parentTextArrow" presStyleLbl="node1" presStyleIdx="7" presStyleCnt="8" custLinFactNeighborX="-676"/>
      <dgm:spPr/>
    </dgm:pt>
  </dgm:ptLst>
  <dgm:cxnLst>
    <dgm:cxn modelId="{0097A906-3B9D-4521-991F-AFE05D798337}" type="presOf" srcId="{9F1CF3A4-10D0-41C7-8E08-854C4FE872B1}" destId="{17C8342E-7E48-4787-A611-4C1736F67A7F}" srcOrd="0" destOrd="0" presId="urn:microsoft.com/office/officeart/2005/8/layout/process4"/>
    <dgm:cxn modelId="{FA330509-3A2B-4754-8C45-5FC62C06C926}" type="presOf" srcId="{94C2EEE9-70AD-4103-902D-338AE8BCE071}" destId="{BC0172CA-9FAA-4902-99E5-5FFC6940982A}" srcOrd="0" destOrd="0" presId="urn:microsoft.com/office/officeart/2005/8/layout/process4"/>
    <dgm:cxn modelId="{04591B0B-8CC3-4773-BD0F-1121A3D05133}" srcId="{94C2EEE9-70AD-4103-902D-338AE8BCE071}" destId="{87F8117A-16DB-467B-92B0-FAB4ED5A2A41}" srcOrd="4" destOrd="0" parTransId="{6F859D42-9FE1-4E8D-B086-88DBC0DB75E1}" sibTransId="{3D92BD30-70C8-40FE-9F44-68F23974B344}"/>
    <dgm:cxn modelId="{B2BA1D17-4551-48B3-9211-A52A8124F612}" type="presOf" srcId="{E74D556C-E4B9-4DE8-A03E-78D8BAB47FDE}" destId="{3C65702B-28C0-4837-A102-B9272CB98B7A}" srcOrd="0" destOrd="0" presId="urn:microsoft.com/office/officeart/2005/8/layout/process4"/>
    <dgm:cxn modelId="{E42F7868-50C3-4DFA-98B3-AC32F6150E81}" srcId="{94C2EEE9-70AD-4103-902D-338AE8BCE071}" destId="{9F1CF3A4-10D0-41C7-8E08-854C4FE872B1}" srcOrd="0" destOrd="0" parTransId="{52388E52-7FC8-4A83-B69D-E88B9CCA98F2}" sibTransId="{1F76DBCA-DEC9-4001-B1E5-56483C5CDA8A}"/>
    <dgm:cxn modelId="{27848170-22B3-4671-86F7-7D06D1D41040}" type="presOf" srcId="{3A04B451-5586-4C26-9A9B-581B763681DE}" destId="{98B4592D-EE41-46A8-9460-8B156D6CC986}" srcOrd="0" destOrd="0" presId="urn:microsoft.com/office/officeart/2005/8/layout/process4"/>
    <dgm:cxn modelId="{9B212284-F694-490D-8225-9AA06128618E}" type="presOf" srcId="{C84E84F0-6B93-4697-AB4A-D5D43E16531E}" destId="{E4546BB6-2454-4233-BA05-E0004C99461C}" srcOrd="0" destOrd="0" presId="urn:microsoft.com/office/officeart/2005/8/layout/process4"/>
    <dgm:cxn modelId="{564E6E8E-EBE0-4EC2-A773-5DF1850C79BA}" srcId="{94C2EEE9-70AD-4103-902D-338AE8BCE071}" destId="{910F541F-3D54-42E8-A5B6-958CFDA04C8C}" srcOrd="1" destOrd="0" parTransId="{32E85619-5A99-42C2-AEE1-2692ABEE4A1F}" sibTransId="{301C6F77-5329-40F3-A6B0-7AFB3EF1B3E9}"/>
    <dgm:cxn modelId="{655D9998-3B3D-471F-A437-3B09F2DE24EF}" type="presOf" srcId="{87F8117A-16DB-467B-92B0-FAB4ED5A2A41}" destId="{0FF9173E-93EB-458A-83CD-81F77E51071A}" srcOrd="0" destOrd="0" presId="urn:microsoft.com/office/officeart/2005/8/layout/process4"/>
    <dgm:cxn modelId="{E7C193A3-BE18-4FB3-9F29-745284290249}" srcId="{94C2EEE9-70AD-4103-902D-338AE8BCE071}" destId="{E3AB72F5-044D-4BDA-A165-BEC669EE0E62}" srcOrd="3" destOrd="0" parTransId="{8D548140-769E-4897-9090-87FBA04478CA}" sibTransId="{BB661C7E-16C6-4646-BA11-AE9C4AE1636F}"/>
    <dgm:cxn modelId="{F7A8BFA8-8525-476A-B9E5-C38866253F61}" srcId="{94C2EEE9-70AD-4103-902D-338AE8BCE071}" destId="{C84E84F0-6B93-4697-AB4A-D5D43E16531E}" srcOrd="5" destOrd="0" parTransId="{BFE25983-B70B-48E1-B9CA-D0CEF1DBE119}" sibTransId="{7A6D33A2-795B-43FD-80FA-CE3F3EE8A37E}"/>
    <dgm:cxn modelId="{DCAA89A9-E756-40B2-BAA8-1D233E017D5D}" type="presOf" srcId="{E3AB72F5-044D-4BDA-A165-BEC669EE0E62}" destId="{BC39EF86-5B20-48FB-A19A-A279C0B000FE}" srcOrd="0" destOrd="0" presId="urn:microsoft.com/office/officeart/2005/8/layout/process4"/>
    <dgm:cxn modelId="{17A74FB9-5B3B-40B4-A531-6B70E8F8F122}" srcId="{94C2EEE9-70AD-4103-902D-338AE8BCE071}" destId="{E74D556C-E4B9-4DE8-A03E-78D8BAB47FDE}" srcOrd="6" destOrd="0" parTransId="{D56C3751-5AD6-4EC1-B2B6-076067B76118}" sibTransId="{095DF945-6D43-4B04-8F79-A8C7DB273214}"/>
    <dgm:cxn modelId="{179A9DBB-C9AB-4548-BA0E-07EDE19B86B2}" type="presOf" srcId="{910F541F-3D54-42E8-A5B6-958CFDA04C8C}" destId="{49C04E6E-82D3-49A3-A2B1-217BB63B589D}" srcOrd="0" destOrd="0" presId="urn:microsoft.com/office/officeart/2005/8/layout/process4"/>
    <dgm:cxn modelId="{483CDFCA-94A1-42EF-832D-EA6E8EB904FA}" srcId="{94C2EEE9-70AD-4103-902D-338AE8BCE071}" destId="{3A04B451-5586-4C26-9A9B-581B763681DE}" srcOrd="2" destOrd="0" parTransId="{97A963DD-E8ED-4AF6-A492-44D6ACC882DF}" sibTransId="{833648B1-D71B-43F2-A980-F13B17EA2489}"/>
    <dgm:cxn modelId="{15B5EFEC-CE2E-4DD8-9D27-C9AD36884878}" srcId="{94C2EEE9-70AD-4103-902D-338AE8BCE071}" destId="{DD166262-E3CA-43C8-9D14-68966934D2DB}" srcOrd="7" destOrd="0" parTransId="{5B535B9F-51A1-4809-83D5-25342DB798DF}" sibTransId="{D97DA559-4AF6-4912-B902-6A3CD736BECD}"/>
    <dgm:cxn modelId="{C2F88DFA-F3A0-4A09-A071-C86BD4E39DE9}" type="presOf" srcId="{DD166262-E3CA-43C8-9D14-68966934D2DB}" destId="{ECA3E9E0-FBBC-405C-AE6C-E4D58994A54F}" srcOrd="0" destOrd="0" presId="urn:microsoft.com/office/officeart/2005/8/layout/process4"/>
    <dgm:cxn modelId="{54287911-C5E7-46E9-842D-CC1A7F3AF7B2}" type="presParOf" srcId="{BC0172CA-9FAA-4902-99E5-5FFC6940982A}" destId="{24AB3A3A-FDD1-487E-A779-9D2CBBA30F34}" srcOrd="0" destOrd="0" presId="urn:microsoft.com/office/officeart/2005/8/layout/process4"/>
    <dgm:cxn modelId="{F19D2344-9FEB-4F6C-B49E-F08E4032B31A}" type="presParOf" srcId="{24AB3A3A-FDD1-487E-A779-9D2CBBA30F34}" destId="{ECA3E9E0-FBBC-405C-AE6C-E4D58994A54F}" srcOrd="0" destOrd="0" presId="urn:microsoft.com/office/officeart/2005/8/layout/process4"/>
    <dgm:cxn modelId="{3EB8B86B-72B5-4386-9A6F-E720A4991630}" type="presParOf" srcId="{BC0172CA-9FAA-4902-99E5-5FFC6940982A}" destId="{040DD2DF-3695-44BE-BDCE-CFD44F1EF634}" srcOrd="1" destOrd="0" presId="urn:microsoft.com/office/officeart/2005/8/layout/process4"/>
    <dgm:cxn modelId="{B94C48A7-9792-4950-A7DC-C4E1A7321F5D}" type="presParOf" srcId="{BC0172CA-9FAA-4902-99E5-5FFC6940982A}" destId="{81D389C7-79D4-46A4-8ACA-9D7D025A047D}" srcOrd="2" destOrd="0" presId="urn:microsoft.com/office/officeart/2005/8/layout/process4"/>
    <dgm:cxn modelId="{0FB6499A-C5EE-4068-973E-8F4CD0137E04}" type="presParOf" srcId="{81D389C7-79D4-46A4-8ACA-9D7D025A047D}" destId="{3C65702B-28C0-4837-A102-B9272CB98B7A}" srcOrd="0" destOrd="0" presId="urn:microsoft.com/office/officeart/2005/8/layout/process4"/>
    <dgm:cxn modelId="{034DF270-70FF-4588-A5C9-37420C4AF30D}" type="presParOf" srcId="{BC0172CA-9FAA-4902-99E5-5FFC6940982A}" destId="{32884A83-81F0-4A6D-AFFA-9C379555AF01}" srcOrd="3" destOrd="0" presId="urn:microsoft.com/office/officeart/2005/8/layout/process4"/>
    <dgm:cxn modelId="{A9BB2813-D820-47FD-BDBB-750923C6DF86}" type="presParOf" srcId="{BC0172CA-9FAA-4902-99E5-5FFC6940982A}" destId="{EB1DC366-9280-4A87-863F-AA84ABBA0660}" srcOrd="4" destOrd="0" presId="urn:microsoft.com/office/officeart/2005/8/layout/process4"/>
    <dgm:cxn modelId="{7C83E810-6C5D-4367-BB60-0EDE3804B76B}" type="presParOf" srcId="{EB1DC366-9280-4A87-863F-AA84ABBA0660}" destId="{E4546BB6-2454-4233-BA05-E0004C99461C}" srcOrd="0" destOrd="0" presId="urn:microsoft.com/office/officeart/2005/8/layout/process4"/>
    <dgm:cxn modelId="{83139337-2729-4B6A-9EFD-3F819CD5F9D9}" type="presParOf" srcId="{BC0172CA-9FAA-4902-99E5-5FFC6940982A}" destId="{99195A6C-617D-42C6-83D0-9A3098422D5E}" srcOrd="5" destOrd="0" presId="urn:microsoft.com/office/officeart/2005/8/layout/process4"/>
    <dgm:cxn modelId="{223702DE-33B2-4DBC-9E3F-609AB0884A68}" type="presParOf" srcId="{BC0172CA-9FAA-4902-99E5-5FFC6940982A}" destId="{E2256AFC-F16A-4EBF-95B1-1E5C2D49F9A9}" srcOrd="6" destOrd="0" presId="urn:microsoft.com/office/officeart/2005/8/layout/process4"/>
    <dgm:cxn modelId="{C8EBA9A5-F745-4507-889C-EBE71E798952}" type="presParOf" srcId="{E2256AFC-F16A-4EBF-95B1-1E5C2D49F9A9}" destId="{0FF9173E-93EB-458A-83CD-81F77E51071A}" srcOrd="0" destOrd="0" presId="urn:microsoft.com/office/officeart/2005/8/layout/process4"/>
    <dgm:cxn modelId="{38050B3F-F897-4823-A018-2A9B49C39E42}" type="presParOf" srcId="{BC0172CA-9FAA-4902-99E5-5FFC6940982A}" destId="{1A3D5F86-18A6-4CE6-9E00-BAE89D720AE8}" srcOrd="7" destOrd="0" presId="urn:microsoft.com/office/officeart/2005/8/layout/process4"/>
    <dgm:cxn modelId="{1F5EC64E-D665-4735-969F-93CF0DC6B9C7}" type="presParOf" srcId="{BC0172CA-9FAA-4902-99E5-5FFC6940982A}" destId="{583B633F-A422-4A71-9E5D-07794D5A2678}" srcOrd="8" destOrd="0" presId="urn:microsoft.com/office/officeart/2005/8/layout/process4"/>
    <dgm:cxn modelId="{439611B4-079A-4441-A6DA-49AAD8ABDD61}" type="presParOf" srcId="{583B633F-A422-4A71-9E5D-07794D5A2678}" destId="{BC39EF86-5B20-48FB-A19A-A279C0B000FE}" srcOrd="0" destOrd="0" presId="urn:microsoft.com/office/officeart/2005/8/layout/process4"/>
    <dgm:cxn modelId="{976361A9-63D0-42B0-8CCD-2F07ADB7E856}" type="presParOf" srcId="{BC0172CA-9FAA-4902-99E5-5FFC6940982A}" destId="{1929313E-830C-4E5E-B014-97F40C506A77}" srcOrd="9" destOrd="0" presId="urn:microsoft.com/office/officeart/2005/8/layout/process4"/>
    <dgm:cxn modelId="{8C3C0EC2-46FF-4E57-8E35-43AACAFEEA21}" type="presParOf" srcId="{BC0172CA-9FAA-4902-99E5-5FFC6940982A}" destId="{57952EBD-CEBB-4666-9333-807AF554A7DD}" srcOrd="10" destOrd="0" presId="urn:microsoft.com/office/officeart/2005/8/layout/process4"/>
    <dgm:cxn modelId="{29B68FFE-6C16-40DC-A463-1C096AC870ED}" type="presParOf" srcId="{57952EBD-CEBB-4666-9333-807AF554A7DD}" destId="{98B4592D-EE41-46A8-9460-8B156D6CC986}" srcOrd="0" destOrd="0" presId="urn:microsoft.com/office/officeart/2005/8/layout/process4"/>
    <dgm:cxn modelId="{ECCFB96B-FFBB-4587-B54F-FD72E919FC41}" type="presParOf" srcId="{BC0172CA-9FAA-4902-99E5-5FFC6940982A}" destId="{338B5EC2-9008-49D7-B187-CF57E5895F39}" srcOrd="11" destOrd="0" presId="urn:microsoft.com/office/officeart/2005/8/layout/process4"/>
    <dgm:cxn modelId="{0CBF5063-51B1-4735-AAD1-57B4A3C04B72}" type="presParOf" srcId="{BC0172CA-9FAA-4902-99E5-5FFC6940982A}" destId="{53FBFDA0-0F4D-424A-8912-86DBE57C5DAB}" srcOrd="12" destOrd="0" presId="urn:microsoft.com/office/officeart/2005/8/layout/process4"/>
    <dgm:cxn modelId="{9E63251A-4140-4DC4-9034-169973A264B0}" type="presParOf" srcId="{53FBFDA0-0F4D-424A-8912-86DBE57C5DAB}" destId="{49C04E6E-82D3-49A3-A2B1-217BB63B589D}" srcOrd="0" destOrd="0" presId="urn:microsoft.com/office/officeart/2005/8/layout/process4"/>
    <dgm:cxn modelId="{62D5F84D-2033-4EA5-93DD-05A753F1C564}" type="presParOf" srcId="{BC0172CA-9FAA-4902-99E5-5FFC6940982A}" destId="{67827605-0FA9-4094-B073-CB0BF5DD97AC}" srcOrd="13" destOrd="0" presId="urn:microsoft.com/office/officeart/2005/8/layout/process4"/>
    <dgm:cxn modelId="{E5DCECF5-92C1-47DE-9C78-3A6D63D22C5A}" type="presParOf" srcId="{BC0172CA-9FAA-4902-99E5-5FFC6940982A}" destId="{F5670264-6896-433B-8A08-EAA4BDC7D98B}" srcOrd="14" destOrd="0" presId="urn:microsoft.com/office/officeart/2005/8/layout/process4"/>
    <dgm:cxn modelId="{493A01D9-43CF-46E0-8FDD-117458F420F7}" type="presParOf" srcId="{F5670264-6896-433B-8A08-EAA4BDC7D98B}" destId="{17C8342E-7E48-4787-A611-4C1736F67A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3E9E0-FBBC-405C-AE6C-E4D58994A54F}">
      <dsp:nvSpPr>
        <dsp:cNvPr id="0" name=""/>
        <dsp:cNvSpPr/>
      </dsp:nvSpPr>
      <dsp:spPr>
        <a:xfrm>
          <a:off x="0" y="3916658"/>
          <a:ext cx="6634207" cy="342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Closing and customer integration</a:t>
          </a:r>
        </a:p>
      </dsp:txBody>
      <dsp:txXfrm>
        <a:off x="0" y="3916658"/>
        <a:ext cx="6634207" cy="342091"/>
      </dsp:txXfrm>
    </dsp:sp>
    <dsp:sp modelId="{3C65702B-28C0-4837-A102-B9272CB98B7A}">
      <dsp:nvSpPr>
        <dsp:cNvPr id="0" name=""/>
        <dsp:cNvSpPr/>
      </dsp:nvSpPr>
      <dsp:spPr>
        <a:xfrm rot="10800000">
          <a:off x="0" y="3395653"/>
          <a:ext cx="6634207" cy="5261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PSC approval</a:t>
          </a:r>
        </a:p>
      </dsp:txBody>
      <dsp:txXfrm rot="10800000">
        <a:off x="0" y="3395653"/>
        <a:ext cx="6634207" cy="341867"/>
      </dsp:txXfrm>
    </dsp:sp>
    <dsp:sp modelId="{E4546BB6-2454-4233-BA05-E0004C99461C}">
      <dsp:nvSpPr>
        <dsp:cNvPr id="0" name=""/>
        <dsp:cNvSpPr/>
      </dsp:nvSpPr>
      <dsp:spPr>
        <a:xfrm rot="10800000">
          <a:off x="0" y="2605260"/>
          <a:ext cx="6634207" cy="79552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Public Meeting, Approval of ordinance to sell, Signing of Asset Purchase Agreement</a:t>
          </a:r>
        </a:p>
      </dsp:txBody>
      <dsp:txXfrm rot="10800000">
        <a:off x="0" y="2605260"/>
        <a:ext cx="6634207" cy="516907"/>
      </dsp:txXfrm>
    </dsp:sp>
    <dsp:sp modelId="{0FF9173E-93EB-458A-83CD-81F77E51071A}">
      <dsp:nvSpPr>
        <dsp:cNvPr id="0" name=""/>
        <dsp:cNvSpPr/>
      </dsp:nvSpPr>
      <dsp:spPr>
        <a:xfrm rot="10800000">
          <a:off x="0" y="2084255"/>
          <a:ext cx="6634207" cy="5261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Formal written offer provided to Municipality or PSD</a:t>
          </a:r>
        </a:p>
      </dsp:txBody>
      <dsp:txXfrm rot="10800000">
        <a:off x="0" y="2084255"/>
        <a:ext cx="6634207" cy="341867"/>
      </dsp:txXfrm>
    </dsp:sp>
    <dsp:sp modelId="{BC39EF86-5B20-48FB-A19A-A279C0B000FE}">
      <dsp:nvSpPr>
        <dsp:cNvPr id="0" name=""/>
        <dsp:cNvSpPr/>
      </dsp:nvSpPr>
      <dsp:spPr>
        <a:xfrm rot="10800000">
          <a:off x="0" y="1563250"/>
          <a:ext cx="6634207" cy="5261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Engineering and financial review</a:t>
          </a:r>
        </a:p>
      </dsp:txBody>
      <dsp:txXfrm rot="10800000">
        <a:off x="0" y="1563250"/>
        <a:ext cx="6634207" cy="341867"/>
      </dsp:txXfrm>
    </dsp:sp>
    <dsp:sp modelId="{98B4592D-EE41-46A8-9460-8B156D6CC986}">
      <dsp:nvSpPr>
        <dsp:cNvPr id="0" name=""/>
        <dsp:cNvSpPr/>
      </dsp:nvSpPr>
      <dsp:spPr>
        <a:xfrm rot="10800000">
          <a:off x="0" y="1042245"/>
          <a:ext cx="6634207" cy="5261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Site visits</a:t>
          </a:r>
        </a:p>
      </dsp:txBody>
      <dsp:txXfrm rot="10800000">
        <a:off x="0" y="1042245"/>
        <a:ext cx="6634207" cy="341867"/>
      </dsp:txXfrm>
    </dsp:sp>
    <dsp:sp modelId="{49C04E6E-82D3-49A3-A2B1-217BB63B589D}">
      <dsp:nvSpPr>
        <dsp:cNvPr id="0" name=""/>
        <dsp:cNvSpPr/>
      </dsp:nvSpPr>
      <dsp:spPr>
        <a:xfrm rot="10800000">
          <a:off x="0" y="521240"/>
          <a:ext cx="6634207" cy="5261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Municipality or PSD gathers information</a:t>
          </a:r>
        </a:p>
      </dsp:txBody>
      <dsp:txXfrm rot="10800000">
        <a:off x="0" y="521240"/>
        <a:ext cx="6634207" cy="341867"/>
      </dsp:txXfrm>
    </dsp:sp>
    <dsp:sp modelId="{17C8342E-7E48-4787-A611-4C1736F67A7F}">
      <dsp:nvSpPr>
        <dsp:cNvPr id="0" name=""/>
        <dsp:cNvSpPr/>
      </dsp:nvSpPr>
      <dsp:spPr>
        <a:xfrm rot="10800000">
          <a:off x="0" y="235"/>
          <a:ext cx="6634207" cy="5261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venir Next" panose="020B0503020202020204"/>
            </a:rPr>
            <a:t>Due Diligence checklists provided to water / wastewater system</a:t>
          </a:r>
        </a:p>
      </dsp:txBody>
      <dsp:txXfrm rot="10800000">
        <a:off x="0" y="235"/>
        <a:ext cx="6634207" cy="341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4B69FD6-6FA6-4B0D-9310-4A9CA529647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751F42D-FCF0-4E54-93A2-0E416B90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7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2D-FCF0-4E54-93A2-0E416B902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863AF5-39D1-1847-B46A-7143E5CA7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22" y="-32975"/>
            <a:ext cx="12309244" cy="692395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EE84AC-75DD-0446-BC6F-D6D7DED23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366933" y="182814"/>
            <a:ext cx="6765197" cy="649237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4888033" y="193659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4824541" y="4171512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541" y="2190491"/>
            <a:ext cx="6444272" cy="1764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877609F-3A70-484E-A029-323CE99AD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541" y="4661281"/>
            <a:ext cx="5847470" cy="456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2577A-59A6-5C40-915E-DC41CE637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4541" y="1014864"/>
            <a:ext cx="2800902" cy="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eader + Copy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9BB04-D3C6-3B43-8107-6412AEC7B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153" y="-32711"/>
            <a:ext cx="12308306" cy="6923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3AA94-6012-FC40-B91E-79B2869BDF0D}"/>
              </a:ext>
            </a:extLst>
          </p:cNvPr>
          <p:cNvSpPr txBox="1"/>
          <p:nvPr userDrawn="1"/>
        </p:nvSpPr>
        <p:spPr>
          <a:xfrm>
            <a:off x="11711031" y="6382497"/>
            <a:ext cx="40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b="0" i="0" smtClean="0">
                <a:solidFill>
                  <a:srgbClr val="00689E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b="0" i="0" dirty="0">
              <a:solidFill>
                <a:srgbClr val="00689E"/>
              </a:solidFill>
              <a:latin typeface="ITC Franklin Gothic Std Book" panose="020B05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FFDDDD-6ECD-D349-BBA9-879AB27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374010"/>
            <a:ext cx="9779876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2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0A763F-4594-FD41-92AE-84DA27E329F0}"/>
              </a:ext>
            </a:extLst>
          </p:cNvPr>
          <p:cNvSpPr/>
          <p:nvPr userDrawn="1"/>
        </p:nvSpPr>
        <p:spPr>
          <a:xfrm>
            <a:off x="589627" y="1088718"/>
            <a:ext cx="11012746" cy="45719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29E1D4-1107-9D42-9A21-97FE9C28A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8" cy="324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3C1917-5D30-A94E-9BB0-20DF0F300D51}"/>
              </a:ext>
            </a:extLst>
          </p:cNvPr>
          <p:cNvSpPr/>
          <p:nvPr userDrawn="1"/>
        </p:nvSpPr>
        <p:spPr>
          <a:xfrm rot="5400000">
            <a:off x="3435161" y="3772269"/>
            <a:ext cx="4957733" cy="45719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344A2F8-5C1A-0D4E-9527-10237B817C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572" y="1704529"/>
            <a:ext cx="4621212" cy="3579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20"/>
              </a:lnSpc>
              <a:spcAft>
                <a:spcPts val="600"/>
              </a:spcAft>
              <a:buNone/>
              <a:defRPr sz="1600" b="0" i="0">
                <a:latin typeface="ITC Franklin Gothic Std Book" panose="020B0504030503020204" pitchFamily="34" charset="0"/>
              </a:defRPr>
            </a:lvl1pPr>
          </a:lstStyle>
          <a:p>
            <a:pPr lvl="0"/>
            <a:r>
              <a:rPr lang="en-US" dirty="0"/>
              <a:t>Type your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dictum. In </a:t>
            </a:r>
            <a:r>
              <a:rPr lang="en-US" dirty="0" err="1"/>
              <a:t>interdum</a:t>
            </a:r>
            <a:r>
              <a:rPr lang="en-US" dirty="0"/>
              <a:t> convallis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convallis </a:t>
            </a:r>
            <a:r>
              <a:rPr lang="en-US" dirty="0" err="1"/>
              <a:t>felis</a:t>
            </a:r>
            <a:r>
              <a:rPr lang="en-US" dirty="0"/>
              <a:t> dictum vel.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vel tempus </a:t>
            </a:r>
            <a:r>
              <a:rPr lang="en-US" dirty="0" err="1"/>
              <a:t>felis</a:t>
            </a:r>
            <a:r>
              <a:rPr lang="en-US" dirty="0"/>
              <a:t> ipsum ac </a:t>
            </a:r>
            <a:r>
              <a:rPr lang="en-US" dirty="0" err="1"/>
              <a:t>lectus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 ligula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vitae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Nam dictum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ligula sed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A36A4D7-FAD7-7B45-8225-32FA24237C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292" y="1704529"/>
            <a:ext cx="4621212" cy="3579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20"/>
              </a:lnSpc>
              <a:spcAft>
                <a:spcPts val="600"/>
              </a:spcAft>
              <a:buNone/>
              <a:defRPr sz="1600" b="0" i="0">
                <a:latin typeface="ITC Franklin Gothic Std Book" panose="020B0504030503020204" pitchFamily="34" charset="0"/>
              </a:defRPr>
            </a:lvl1pPr>
          </a:lstStyle>
          <a:p>
            <a:pPr lvl="0"/>
            <a:r>
              <a:rPr lang="en-US" dirty="0"/>
              <a:t>Type your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dictum. In </a:t>
            </a:r>
            <a:r>
              <a:rPr lang="en-US" dirty="0" err="1"/>
              <a:t>interdum</a:t>
            </a:r>
            <a:r>
              <a:rPr lang="en-US" dirty="0"/>
              <a:t> convallis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convallis </a:t>
            </a:r>
            <a:r>
              <a:rPr lang="en-US" dirty="0" err="1"/>
              <a:t>felis</a:t>
            </a:r>
            <a:r>
              <a:rPr lang="en-US" dirty="0"/>
              <a:t> dictum vel.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vel tempus </a:t>
            </a:r>
            <a:r>
              <a:rPr lang="en-US" dirty="0" err="1"/>
              <a:t>felis</a:t>
            </a:r>
            <a:r>
              <a:rPr lang="en-US" dirty="0"/>
              <a:t> ipsum ac </a:t>
            </a:r>
            <a:r>
              <a:rPr lang="en-US" dirty="0" err="1"/>
              <a:t>lectus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 ligula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vitae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Nam dictum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ligula sed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6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eader + Cop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9BB04-D3C6-3B43-8107-6412AEC7B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153" y="-32711"/>
            <a:ext cx="12308306" cy="6923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3AA94-6012-FC40-B91E-79B2869BDF0D}"/>
              </a:ext>
            </a:extLst>
          </p:cNvPr>
          <p:cNvSpPr txBox="1"/>
          <p:nvPr userDrawn="1"/>
        </p:nvSpPr>
        <p:spPr>
          <a:xfrm>
            <a:off x="11711031" y="6382497"/>
            <a:ext cx="40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b="0" i="0" smtClean="0">
                <a:solidFill>
                  <a:srgbClr val="00689E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b="0" i="0" dirty="0">
              <a:solidFill>
                <a:srgbClr val="00689E"/>
              </a:solidFill>
              <a:latin typeface="ITC Franklin Gothic Std Book" panose="020B05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FFDDDD-6ECD-D349-BBA9-879AB27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374010"/>
            <a:ext cx="9779876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2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0A763F-4594-FD41-92AE-84DA27E329F0}"/>
              </a:ext>
            </a:extLst>
          </p:cNvPr>
          <p:cNvSpPr/>
          <p:nvPr userDrawn="1"/>
        </p:nvSpPr>
        <p:spPr>
          <a:xfrm>
            <a:off x="589627" y="1088718"/>
            <a:ext cx="11012746" cy="45719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29E1D4-1107-9D42-9A21-97FE9C28A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8" cy="3246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36E50-2A42-FA43-9C86-29F134A29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098" y="2507950"/>
            <a:ext cx="3810000" cy="2967038"/>
          </a:xfrm>
          <a:prstGeom prst="rect">
            <a:avLst/>
          </a:prstGeom>
        </p:spPr>
        <p:txBody>
          <a:bodyPr/>
          <a:lstStyle>
            <a:lvl1pPr>
              <a:lnSpc>
                <a:spcPts val="2120"/>
              </a:lnSpc>
              <a:spcAft>
                <a:spcPts val="600"/>
              </a:spcAft>
              <a:buClr>
                <a:srgbClr val="37ACE1"/>
              </a:buClr>
              <a:buSzPct val="120000"/>
              <a:defRPr sz="1600" b="0" i="0">
                <a:latin typeface="ITC Franklin Gothic Std Book" panose="020B0504030503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  <a:p>
            <a:pPr lvl="0"/>
            <a:r>
              <a:rPr lang="en-US" dirty="0"/>
              <a:t>Bullet Point 4</a:t>
            </a:r>
          </a:p>
          <a:p>
            <a:pPr lvl="0"/>
            <a:r>
              <a:rPr lang="en-US" dirty="0"/>
              <a:t>Bullet Point 5</a:t>
            </a:r>
          </a:p>
          <a:p>
            <a:pPr lvl="0"/>
            <a:r>
              <a:rPr lang="en-US" dirty="0"/>
              <a:t>Bullet Point 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7DB6AE-537D-9043-ACC6-F250FDCE94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1559070"/>
            <a:ext cx="4136349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03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eader,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9BB04-D3C6-3B43-8107-6412AEC7B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153" y="-32711"/>
            <a:ext cx="12308306" cy="6923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3AA94-6012-FC40-B91E-79B2869BDF0D}"/>
              </a:ext>
            </a:extLst>
          </p:cNvPr>
          <p:cNvSpPr txBox="1"/>
          <p:nvPr userDrawn="1"/>
        </p:nvSpPr>
        <p:spPr>
          <a:xfrm>
            <a:off x="11711031" y="6382497"/>
            <a:ext cx="40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b="0" i="0" smtClean="0">
                <a:solidFill>
                  <a:srgbClr val="00689E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b="0" i="0" dirty="0">
              <a:solidFill>
                <a:srgbClr val="00689E"/>
              </a:solidFill>
              <a:latin typeface="ITC Franklin Gothic Std Book" panose="020B05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FFDDDD-6ECD-D349-BBA9-879AB27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374010"/>
            <a:ext cx="9779876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2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0A763F-4594-FD41-92AE-84DA27E329F0}"/>
              </a:ext>
            </a:extLst>
          </p:cNvPr>
          <p:cNvSpPr/>
          <p:nvPr userDrawn="1"/>
        </p:nvSpPr>
        <p:spPr>
          <a:xfrm>
            <a:off x="589627" y="1088718"/>
            <a:ext cx="11012746" cy="45719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29E1D4-1107-9D42-9A21-97FE9C28A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8" cy="3246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B52F7-82F1-5E4D-B754-77B607D36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572" y="1704529"/>
            <a:ext cx="4621212" cy="3579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20"/>
              </a:lnSpc>
              <a:spcAft>
                <a:spcPts val="600"/>
              </a:spcAft>
              <a:buNone/>
              <a:defRPr sz="1600" b="0" i="0">
                <a:latin typeface="ITC Franklin Gothic Std Book" panose="020B0504030503020204" pitchFamily="34" charset="0"/>
              </a:defRPr>
            </a:lvl1pPr>
          </a:lstStyle>
          <a:p>
            <a:pPr lvl="0"/>
            <a:r>
              <a:rPr lang="en-US" dirty="0"/>
              <a:t>Type your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dictum. In </a:t>
            </a:r>
            <a:r>
              <a:rPr lang="en-US" dirty="0" err="1"/>
              <a:t>interdum</a:t>
            </a:r>
            <a:r>
              <a:rPr lang="en-US" dirty="0"/>
              <a:t> convallis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convallis </a:t>
            </a:r>
            <a:r>
              <a:rPr lang="en-US" dirty="0" err="1"/>
              <a:t>felis</a:t>
            </a:r>
            <a:r>
              <a:rPr lang="en-US" dirty="0"/>
              <a:t> dictum vel.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vel tempus </a:t>
            </a:r>
            <a:r>
              <a:rPr lang="en-US" dirty="0" err="1"/>
              <a:t>felis</a:t>
            </a:r>
            <a:r>
              <a:rPr lang="en-US" dirty="0"/>
              <a:t> ipsum ac </a:t>
            </a:r>
            <a:r>
              <a:rPr lang="en-US" dirty="0" err="1"/>
              <a:t>lectus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 ligula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vitae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Nam dictum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ligula sed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71B936-A3AA-3246-88B6-F7EE5640BD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5325" y="1704529"/>
            <a:ext cx="5935663" cy="3957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1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Navy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FE4488-1058-434F-B8B8-415E08E37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22" y="-32975"/>
            <a:ext cx="12309244" cy="69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Aqua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889B79-36CA-6644-99F2-D86DD3F20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622" y="-32975"/>
            <a:ext cx="12309244" cy="692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95C05-5563-914E-9973-D6D47CCB3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57F8E6-5795-3347-83A6-D329E694BEB8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4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Gray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FE4488-1058-434F-B8B8-415E08E37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622" y="-32975"/>
            <a:ext cx="12309244" cy="6923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FE4488-1058-434F-B8B8-415E08E37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22" y="-32975"/>
            <a:ext cx="12309244" cy="6923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1919693" y="232777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1919693" y="3755917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9693" y="2581671"/>
            <a:ext cx="6444272" cy="8956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FE64E0-8AA0-8D46-9249-1BD38075E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22" y="-32975"/>
            <a:ext cx="12309244" cy="6923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1926219" y="193659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1926219" y="4171512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19" y="2190491"/>
            <a:ext cx="6444272" cy="1764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877609F-3A70-484E-A029-323CE99AD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6219" y="4661281"/>
            <a:ext cx="5847470" cy="456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2577A-59A6-5C40-915E-DC41CE637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219" y="1014864"/>
            <a:ext cx="2800902" cy="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0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876CFC-BDB3-5D4D-8738-FC7B024B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622" y="-32975"/>
            <a:ext cx="12309244" cy="692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95C05-5563-914E-9973-D6D47CCB3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A448B4-403C-0B45-93BE-A341F109938C}"/>
              </a:ext>
            </a:extLst>
          </p:cNvPr>
          <p:cNvSpPr/>
          <p:nvPr userDrawn="1"/>
        </p:nvSpPr>
        <p:spPr>
          <a:xfrm>
            <a:off x="4082840" y="705351"/>
            <a:ext cx="779111" cy="64263"/>
          </a:xfrm>
          <a:prstGeom prst="rect">
            <a:avLst/>
          </a:prstGeom>
          <a:solidFill>
            <a:srgbClr val="00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53E29-BD61-9649-84FC-1375A17A2191}"/>
              </a:ext>
            </a:extLst>
          </p:cNvPr>
          <p:cNvSpPr/>
          <p:nvPr userDrawn="1"/>
        </p:nvSpPr>
        <p:spPr>
          <a:xfrm>
            <a:off x="4082840" y="1941157"/>
            <a:ext cx="779111" cy="64263"/>
          </a:xfrm>
          <a:prstGeom prst="rect">
            <a:avLst/>
          </a:prstGeom>
          <a:solidFill>
            <a:srgbClr val="00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E6F51A-5B01-E542-BEF6-4D032BF57E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2839" y="2459421"/>
            <a:ext cx="6297275" cy="279837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7F8E6-5795-3347-83A6-D329E694BEB8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BE6C44B-B6F6-C34E-8D88-8E9239FFC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9340" y="943795"/>
            <a:ext cx="6444272" cy="8440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378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74B4EA-7E04-D040-990B-F642258FB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22" y="-32975"/>
            <a:ext cx="12309244" cy="6923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1919693" y="193659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1919693" y="3936391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93" y="2190491"/>
            <a:ext cx="6444272" cy="8956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877609F-3A70-484E-A029-323CE99AD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693" y="3315817"/>
            <a:ext cx="5847470" cy="456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1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47C46A-48A1-9F46-8A8A-58533071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622" y="-32975"/>
            <a:ext cx="12309244" cy="69239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1919693" y="193659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1919693" y="3936391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93" y="2190491"/>
            <a:ext cx="6444272" cy="8956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877609F-3A70-484E-A029-323CE99AD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693" y="3315817"/>
            <a:ext cx="5847470" cy="456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DEF21F-2BFB-A94D-831D-5B45058FF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22" y="-32975"/>
            <a:ext cx="12309244" cy="6923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1919693" y="232777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1919693" y="3755917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93" y="2581671"/>
            <a:ext cx="6444272" cy="8956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19CCB0-8204-334A-8B00-8D1F56CFD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622" y="-32975"/>
            <a:ext cx="12309244" cy="69239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BF65D-C126-BD45-8ECC-2FD62AB79ABF}"/>
              </a:ext>
            </a:extLst>
          </p:cNvPr>
          <p:cNvSpPr/>
          <p:nvPr userDrawn="1"/>
        </p:nvSpPr>
        <p:spPr>
          <a:xfrm>
            <a:off x="1919693" y="2327778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A531B-871F-9C40-8DC2-9F2AFC628D33}"/>
              </a:ext>
            </a:extLst>
          </p:cNvPr>
          <p:cNvSpPr/>
          <p:nvPr userDrawn="1"/>
        </p:nvSpPr>
        <p:spPr>
          <a:xfrm>
            <a:off x="1919693" y="3755917"/>
            <a:ext cx="779111" cy="64263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5813F0-1A24-DD43-9A53-1711F9F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93" y="2581671"/>
            <a:ext cx="6444272" cy="8956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586C4-321E-F44D-915F-A4302C6D46EF}"/>
              </a:ext>
            </a:extLst>
          </p:cNvPr>
          <p:cNvSpPr txBox="1"/>
          <p:nvPr userDrawn="1"/>
        </p:nvSpPr>
        <p:spPr>
          <a:xfrm>
            <a:off x="11711031" y="6382497"/>
            <a:ext cx="480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smtClean="0">
                <a:solidFill>
                  <a:schemeClr val="bg1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ITC Franklin Gothic Std Book" panose="020B050403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229D8-CB9C-CB4B-9C05-92CD530D2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3" cy="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9BB04-D3C6-3B43-8107-6412AEC7B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153" y="-32711"/>
            <a:ext cx="12308306" cy="6923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3AA94-6012-FC40-B91E-79B2869BDF0D}"/>
              </a:ext>
            </a:extLst>
          </p:cNvPr>
          <p:cNvSpPr txBox="1"/>
          <p:nvPr userDrawn="1"/>
        </p:nvSpPr>
        <p:spPr>
          <a:xfrm>
            <a:off x="11711031" y="6382497"/>
            <a:ext cx="40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b="0" i="0" smtClean="0">
                <a:solidFill>
                  <a:srgbClr val="00689E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b="0" i="0" dirty="0">
              <a:solidFill>
                <a:srgbClr val="00689E"/>
              </a:solidFill>
              <a:latin typeface="ITC Franklin Gothic Std Book" panose="020B05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FFDDDD-6ECD-D349-BBA9-879AB27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374010"/>
            <a:ext cx="9779876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2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0A763F-4594-FD41-92AE-84DA27E329F0}"/>
              </a:ext>
            </a:extLst>
          </p:cNvPr>
          <p:cNvSpPr/>
          <p:nvPr userDrawn="1"/>
        </p:nvSpPr>
        <p:spPr>
          <a:xfrm>
            <a:off x="589627" y="1088718"/>
            <a:ext cx="11012746" cy="45719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29E1D4-1107-9D42-9A21-97FE9C28A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8" cy="3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eader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9BB04-D3C6-3B43-8107-6412AEC7B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153" y="-32711"/>
            <a:ext cx="12308306" cy="6923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3AA94-6012-FC40-B91E-79B2869BDF0D}"/>
              </a:ext>
            </a:extLst>
          </p:cNvPr>
          <p:cNvSpPr txBox="1"/>
          <p:nvPr userDrawn="1"/>
        </p:nvSpPr>
        <p:spPr>
          <a:xfrm>
            <a:off x="11711031" y="6382497"/>
            <a:ext cx="40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3E0C2A-4ED7-5B45-A658-ACFFE29D5D18}" type="slidenum">
              <a:rPr lang="en-US" sz="1000" b="0" i="0" smtClean="0">
                <a:solidFill>
                  <a:srgbClr val="00689E"/>
                </a:solidFill>
                <a:latin typeface="ITC Franklin Gothic Std Book" panose="020B0504030503020204" pitchFamily="34" charset="0"/>
              </a:rPr>
              <a:t>‹#›</a:t>
            </a:fld>
            <a:endParaRPr lang="en-US" sz="1000" b="0" i="0" dirty="0">
              <a:solidFill>
                <a:srgbClr val="00689E"/>
              </a:solidFill>
              <a:latin typeface="ITC Franklin Gothic Std Book" panose="020B05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FFDDDD-6ECD-D349-BBA9-879AB27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374010"/>
            <a:ext cx="9779876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200" b="1" i="0">
                <a:solidFill>
                  <a:srgbClr val="00689E"/>
                </a:solidFill>
                <a:latin typeface="ITC Franklin Gothic Std Book" panose="020B05040305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0A763F-4594-FD41-92AE-84DA27E329F0}"/>
              </a:ext>
            </a:extLst>
          </p:cNvPr>
          <p:cNvSpPr/>
          <p:nvPr userDrawn="1"/>
        </p:nvSpPr>
        <p:spPr>
          <a:xfrm>
            <a:off x="589627" y="1088718"/>
            <a:ext cx="11012746" cy="45719"/>
          </a:xfrm>
          <a:prstGeom prst="rect">
            <a:avLst/>
          </a:prstGeom>
          <a:solidFill>
            <a:srgbClr val="33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29E1D4-1107-9D42-9A21-97FE9C28A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30" y="6180932"/>
            <a:ext cx="1703068" cy="3246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38D78F-1C6B-BF43-8368-52965652D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572" y="1704529"/>
            <a:ext cx="4621212" cy="3579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20"/>
              </a:lnSpc>
              <a:spcAft>
                <a:spcPts val="600"/>
              </a:spcAft>
              <a:buNone/>
              <a:defRPr sz="1600" b="0" i="0">
                <a:latin typeface="ITC Franklin Gothic Std Book" panose="020B0504030503020204" pitchFamily="34" charset="0"/>
              </a:defRPr>
            </a:lvl1pPr>
          </a:lstStyle>
          <a:p>
            <a:pPr lvl="0"/>
            <a:r>
              <a:rPr lang="en-US" dirty="0"/>
              <a:t>Type your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dictum. In </a:t>
            </a:r>
            <a:r>
              <a:rPr lang="en-US" dirty="0" err="1"/>
              <a:t>interdum</a:t>
            </a:r>
            <a:r>
              <a:rPr lang="en-US" dirty="0"/>
              <a:t> convallis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convallis </a:t>
            </a:r>
            <a:r>
              <a:rPr lang="en-US" dirty="0" err="1"/>
              <a:t>felis</a:t>
            </a:r>
            <a:r>
              <a:rPr lang="en-US" dirty="0"/>
              <a:t> dictum vel.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vel tempus </a:t>
            </a:r>
            <a:r>
              <a:rPr lang="en-US" dirty="0" err="1"/>
              <a:t>felis</a:t>
            </a:r>
            <a:r>
              <a:rPr lang="en-US" dirty="0"/>
              <a:t> ipsum ac </a:t>
            </a:r>
            <a:r>
              <a:rPr lang="en-US" dirty="0" err="1"/>
              <a:t>lectus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 ligula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vitae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Nam dictum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ligula sed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9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37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2" r:id="rId4"/>
    <p:sldLayoutId id="2147483668" r:id="rId5"/>
    <p:sldLayoutId id="2147483663" r:id="rId6"/>
    <p:sldLayoutId id="2147483669" r:id="rId7"/>
    <p:sldLayoutId id="2147483665" r:id="rId8"/>
    <p:sldLayoutId id="2147483661" r:id="rId9"/>
    <p:sldLayoutId id="2147483673" r:id="rId10"/>
    <p:sldLayoutId id="2147483674" r:id="rId11"/>
    <p:sldLayoutId id="2147483667" r:id="rId12"/>
    <p:sldLayoutId id="2147483675" r:id="rId13"/>
    <p:sldLayoutId id="2147483671" r:id="rId14"/>
    <p:sldLayoutId id="2147483672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8C930D-F8B9-E74F-AC60-050291E821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779" b="3779"/>
          <a:stretch>
            <a:fillRect/>
          </a:stretch>
        </p:blipFill>
        <p:spPr>
          <a:xfrm>
            <a:off x="-2259841" y="92198"/>
            <a:ext cx="6765197" cy="649237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3296F1-22B3-664C-8C07-98A19AB0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396" y="2441284"/>
            <a:ext cx="7053781" cy="952204"/>
          </a:xfrm>
        </p:spPr>
        <p:txBody>
          <a:bodyPr/>
          <a:lstStyle/>
          <a:p>
            <a:r>
              <a:rPr lang="en-US" sz="4800" dirty="0"/>
              <a:t>Water and Wastewater Options for Wood County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56B6CD-09DC-A546-90A7-3FE5732B9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541" y="4279541"/>
            <a:ext cx="5847470" cy="456084"/>
          </a:xfrm>
        </p:spPr>
        <p:txBody>
          <a:bodyPr/>
          <a:lstStyle/>
          <a:p>
            <a:r>
              <a:rPr lang="en-US" dirty="0"/>
              <a:t>Parkersburg, West Virginia</a:t>
            </a:r>
          </a:p>
        </p:txBody>
      </p:sp>
    </p:spTree>
    <p:extLst>
      <p:ext uri="{BB962C8B-B14F-4D97-AF65-F5344CB8AC3E}">
        <p14:creationId xmlns:p14="http://schemas.microsoft.com/office/powerpoint/2010/main" val="225220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80C4593-B15A-72FE-0B39-D14EFD6F964A}"/>
              </a:ext>
            </a:extLst>
          </p:cNvPr>
          <p:cNvSpPr txBox="1"/>
          <p:nvPr/>
        </p:nvSpPr>
        <p:spPr>
          <a:xfrm>
            <a:off x="494922" y="332293"/>
            <a:ext cx="1042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89E"/>
                </a:solidFill>
                <a:latin typeface="Avenir Black" pitchFamily="2" charset="0"/>
              </a:rPr>
              <a:t>American Water: Who We Are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B290F8-C772-2E3A-F0FF-B55DF16D0478}"/>
              </a:ext>
            </a:extLst>
          </p:cNvPr>
          <p:cNvSpPr txBox="1">
            <a:spLocks/>
          </p:cNvSpPr>
          <p:nvPr/>
        </p:nvSpPr>
        <p:spPr>
          <a:xfrm>
            <a:off x="450736" y="2768380"/>
            <a:ext cx="5141502" cy="2967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0098DB"/>
              </a:buClr>
              <a:buSzPct val="125000"/>
            </a:pPr>
            <a:r>
              <a:rPr lang="en-US" sz="1800" b="1" dirty="0">
                <a:latin typeface="Avenir Next" panose="020B0503020202020204" pitchFamily="34" charset="0"/>
              </a:rPr>
              <a:t>We serve a broad national footprint while maintaining a strong local presence.</a:t>
            </a:r>
          </a:p>
          <a:p>
            <a:pPr>
              <a:spcAft>
                <a:spcPts val="1200"/>
              </a:spcAft>
              <a:buClr>
                <a:srgbClr val="0098DB"/>
              </a:buClr>
              <a:buSzPct val="125000"/>
            </a:pPr>
            <a:r>
              <a:rPr lang="en-US" sz="1800" b="1" dirty="0">
                <a:latin typeface="Avenir Next" panose="020B0503020202020204" pitchFamily="34" charset="0"/>
              </a:rPr>
              <a:t>We provide services to approximately 15 million people in 46 states.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98DB"/>
              </a:buClr>
              <a:buSzPct val="125000"/>
            </a:pPr>
            <a:r>
              <a:rPr lang="en-US" sz="1800" b="1" dirty="0">
                <a:latin typeface="Avenir Next" panose="020B0503020202020204" pitchFamily="34" charset="0"/>
              </a:rPr>
              <a:t>We employ 6,800 dedicated and active employees and support ongoing community support and corporate responsibility.</a:t>
            </a:r>
          </a:p>
          <a:p>
            <a:pPr>
              <a:spcAft>
                <a:spcPts val="1200"/>
              </a:spcAft>
              <a:buClr>
                <a:srgbClr val="0098DB"/>
              </a:buClr>
              <a:buSzPct val="125000"/>
            </a:pPr>
            <a:r>
              <a:rPr lang="en-US" sz="1800" b="1" dirty="0">
                <a:latin typeface="Avenir Next" panose="020B0503020202020204" pitchFamily="34" charset="0"/>
              </a:rPr>
              <a:t>We treat and deliver more than one billion gallons of water daily.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CCE6786-D888-A457-DBE8-52F82D4E9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81" y="1308710"/>
            <a:ext cx="5201380" cy="1459670"/>
          </a:xfrm>
        </p:spPr>
        <p:txBody>
          <a:bodyPr lIns="91440" tIns="45720" rIns="91440" bIns="45720" anchor="t"/>
          <a:lstStyle/>
          <a:p>
            <a:r>
              <a:rPr lang="en-US" sz="2200" dirty="0">
                <a:latin typeface="ITC Franklin Gothic Std Book"/>
              </a:rPr>
              <a:t>Founded in 1886, we are the largest and most geographically diverse publicly traded water and wastewater service provider in the United States.</a:t>
            </a: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FACCCC63-092A-ADF5-B6AA-0A7C82FA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1392537"/>
            <a:ext cx="6859029" cy="46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5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27CD8D-F27E-376B-1E19-302F6ADCFAC2}"/>
              </a:ext>
            </a:extLst>
          </p:cNvPr>
          <p:cNvSpPr txBox="1"/>
          <p:nvPr/>
        </p:nvSpPr>
        <p:spPr>
          <a:xfrm>
            <a:off x="494922" y="413850"/>
            <a:ext cx="1042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89E"/>
                </a:solidFill>
                <a:latin typeface="Avenir Black" pitchFamily="2" charset="0"/>
              </a:rPr>
              <a:t>West Virginia American Water Service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1FE36-2EEC-C99D-EEF6-4DB44E5C5309}"/>
              </a:ext>
            </a:extLst>
          </p:cNvPr>
          <p:cNvSpPr txBox="1"/>
          <p:nvPr/>
        </p:nvSpPr>
        <p:spPr>
          <a:xfrm>
            <a:off x="7366001" y="1245417"/>
            <a:ext cx="39962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US" sz="2400" b="1" dirty="0">
                <a:latin typeface="Avenir Next" panose="020B0503020202020204" pitchFamily="34" charset="0"/>
              </a:rPr>
              <a:t>Our 318 employees serve: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endParaRPr lang="en-US" sz="2000" b="1" dirty="0">
              <a:latin typeface="Avenir Next" panose="020B0503020202020204" pitchFamily="34" charset="0"/>
            </a:endParaRPr>
          </a:p>
          <a:p>
            <a:pPr marL="342900" indent="-34290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About 30% of the state’s population (more than 545,000 people in 19 counties).</a:t>
            </a:r>
          </a:p>
          <a:p>
            <a:pPr marL="342900" indent="-34290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342900" indent="-34290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155,000 residential connections, 11,000 commercial customers, 110 industrial customers, 1,100 public authority customers, and 11 sale for resale customers.</a:t>
            </a:r>
          </a:p>
          <a:p>
            <a:pPr marL="342900" indent="-34290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342900" indent="-34290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1,200 wastewater customers in the Fayetteville area.</a:t>
            </a:r>
          </a:p>
        </p:txBody>
      </p:sp>
      <p:pic>
        <p:nvPicPr>
          <p:cNvPr id="7" name="Picture 6" descr="Diagram, schematic, map&#10;&#10;Description automatically generated">
            <a:extLst>
              <a:ext uri="{FF2B5EF4-FFF2-40B4-BE49-F238E27FC236}">
                <a16:creationId xmlns:a16="http://schemas.microsoft.com/office/drawing/2014/main" id="{0182B2C4-58D7-5841-BF80-4BB5FBF7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9" y="1245417"/>
            <a:ext cx="7140871" cy="539063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939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52033-529C-9CD6-48D1-731299D6E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4" y="152411"/>
            <a:ext cx="10386631" cy="978729"/>
          </a:xfrm>
        </p:spPr>
        <p:txBody>
          <a:bodyPr/>
          <a:lstStyle/>
          <a:p>
            <a:r>
              <a:rPr lang="en-US" dirty="0"/>
              <a:t>How West Virginia American Water’s Investment Benefits Counties and Municipalities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BE9ED-215A-81B6-FBE2-3C07FEC7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9993" y="1621525"/>
            <a:ext cx="5422424" cy="3614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5EA81-072D-6C91-5618-DC671A198D28}"/>
              </a:ext>
            </a:extLst>
          </p:cNvPr>
          <p:cNvSpPr txBox="1"/>
          <p:nvPr/>
        </p:nvSpPr>
        <p:spPr>
          <a:xfrm>
            <a:off x="819326" y="1332572"/>
            <a:ext cx="5276674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Avenir Next" panose="020B0503020202020204"/>
              </a:rPr>
              <a:t>When West Virginia American Water invests in a water or wastewater system, that investment has multiple benefits:</a:t>
            </a:r>
          </a:p>
          <a:p>
            <a:endParaRPr lang="en-US" sz="1600" dirty="0">
              <a:latin typeface="Avenir Next" panose="020B05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/>
              </a:rPr>
              <a:t>West Virginia American Water pays off debt associated with the systems.</a:t>
            </a:r>
            <a:endParaRPr lang="en-US" sz="1600" dirty="0">
              <a:latin typeface="Avenir Next" panose="020B050302020202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Next" panose="020B05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/>
              </a:rPr>
              <a:t>We spend capital to improve the system we have just acquired and continue to invest to maintain it.</a:t>
            </a:r>
            <a:endParaRPr lang="en-US" sz="1600" dirty="0">
              <a:latin typeface="Avenir Next" panose="020B050302020202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Next" panose="020B05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/>
              </a:rPr>
              <a:t>We offer employment to utility staff, helping municipalities or counties to streamline operations.</a:t>
            </a:r>
            <a:endParaRPr lang="en-US" sz="1600" dirty="0">
              <a:latin typeface="Avenir Next" panose="020B050302020202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Next" panose="020B050302020202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/>
                <a:ea typeface="+mn-lt"/>
                <a:cs typeface="+mn-lt"/>
              </a:rPr>
              <a:t>The purchase of a publicly owned water or wastewater system means proceeds that the city or county can spend however they believe is best for their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Next" panose="020B0503020202020204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/>
                <a:ea typeface="+mn-lt"/>
                <a:cs typeface="+mn-lt"/>
              </a:rPr>
              <a:t>When WVAW becomes part of a community, we pay B+O taxes just like other companies.</a:t>
            </a:r>
          </a:p>
        </p:txBody>
      </p:sp>
    </p:spTree>
    <p:extLst>
      <p:ext uri="{BB962C8B-B14F-4D97-AF65-F5344CB8AC3E}">
        <p14:creationId xmlns:p14="http://schemas.microsoft.com/office/powerpoint/2010/main" val="367476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7B67-DEA4-AAA1-DF9D-29F57274C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4" y="374010"/>
            <a:ext cx="11262727" cy="535531"/>
          </a:xfrm>
        </p:spPr>
        <p:txBody>
          <a:bodyPr/>
          <a:lstStyle/>
          <a:p>
            <a:r>
              <a:rPr lang="en-US" dirty="0"/>
              <a:t>Book Value of Systems*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9887D3-1A65-D7F6-AE33-2B65C62CE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54710"/>
              </p:ext>
            </p:extLst>
          </p:nvPr>
        </p:nvGraphicFramePr>
        <p:xfrm>
          <a:off x="678333" y="1611881"/>
          <a:ext cx="10835333" cy="393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253">
                  <a:extLst>
                    <a:ext uri="{9D8B030D-6E8A-4147-A177-3AD203B41FA5}">
                      <a16:colId xmlns:a16="http://schemas.microsoft.com/office/drawing/2014/main" val="2081333472"/>
                    </a:ext>
                  </a:extLst>
                </a:gridCol>
                <a:gridCol w="2880040">
                  <a:extLst>
                    <a:ext uri="{9D8B030D-6E8A-4147-A177-3AD203B41FA5}">
                      <a16:colId xmlns:a16="http://schemas.microsoft.com/office/drawing/2014/main" val="1992828251"/>
                    </a:ext>
                  </a:extLst>
                </a:gridCol>
                <a:gridCol w="2880040">
                  <a:extLst>
                    <a:ext uri="{9D8B030D-6E8A-4147-A177-3AD203B41FA5}">
                      <a16:colId xmlns:a16="http://schemas.microsoft.com/office/drawing/2014/main" val="938735054"/>
                    </a:ext>
                  </a:extLst>
                </a:gridCol>
              </a:tblGrid>
              <a:tr h="1041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 Customer Connections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 Combined Utility Plant </a:t>
                      </a:r>
                    </a:p>
                    <a:p>
                      <a:pPr algn="ctr"/>
                      <a:r>
                        <a:rPr lang="en-US" sz="2400" dirty="0"/>
                        <a:t>(Book Value)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620578"/>
                  </a:ext>
                </a:extLst>
              </a:tr>
              <a:tr h="10416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Water Treatment Plants and Distribution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$45,563,000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607473"/>
                  </a:ext>
                </a:extLst>
              </a:tr>
              <a:tr h="10416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Wastewater Collection </a:t>
                      </a:r>
                    </a:p>
                    <a:p>
                      <a:pPr algn="ctr"/>
                      <a:r>
                        <a:rPr lang="en-US" sz="2400" b="1" dirty="0"/>
                        <a:t>and Treatment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8,594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$54,826,000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609390"/>
                  </a:ext>
                </a:extLst>
              </a:tr>
              <a:tr h="66699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Total Combined: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24,116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$100,389,000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4244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F4404D-6447-5D7B-9BA8-0FED4C67F03A}"/>
              </a:ext>
            </a:extLst>
          </p:cNvPr>
          <p:cNvSpPr txBox="1"/>
          <p:nvPr/>
        </p:nvSpPr>
        <p:spPr>
          <a:xfrm>
            <a:off x="6289090" y="6253157"/>
            <a:ext cx="543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Information taken from 2022 PSC Annual Reports for Central Boaz, </a:t>
            </a:r>
            <a:r>
              <a:rPr lang="en-US" sz="1200" b="1" dirty="0" err="1"/>
              <a:t>Claywood</a:t>
            </a:r>
            <a:r>
              <a:rPr lang="en-US" sz="1200" b="1" dirty="0"/>
              <a:t> Park, Lubeck, Mineral Wells, and Union Williams PSD’s.</a:t>
            </a:r>
          </a:p>
        </p:txBody>
      </p:sp>
    </p:spTree>
    <p:extLst>
      <p:ext uri="{BB962C8B-B14F-4D97-AF65-F5344CB8AC3E}">
        <p14:creationId xmlns:p14="http://schemas.microsoft.com/office/powerpoint/2010/main" val="78174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E39115-0252-86B4-F254-8047F2105FED}"/>
              </a:ext>
            </a:extLst>
          </p:cNvPr>
          <p:cNvSpPr txBox="1"/>
          <p:nvPr/>
        </p:nvSpPr>
        <p:spPr>
          <a:xfrm>
            <a:off x="600183" y="261257"/>
            <a:ext cx="1042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89E"/>
                </a:solidFill>
                <a:latin typeface="Avenir Black" pitchFamily="2" charset="0"/>
              </a:rPr>
              <a:t>How It Works: The Utility Partnership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9BD05B-03F8-946B-92C4-F72E1DF4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218216"/>
              </p:ext>
            </p:extLst>
          </p:nvPr>
        </p:nvGraphicFramePr>
        <p:xfrm>
          <a:off x="508957" y="1570006"/>
          <a:ext cx="6634207" cy="425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458D5B-9EB2-2D4C-9477-F7A4AF95B094}"/>
              </a:ext>
            </a:extLst>
          </p:cNvPr>
          <p:cNvSpPr txBox="1"/>
          <p:nvPr/>
        </p:nvSpPr>
        <p:spPr>
          <a:xfrm>
            <a:off x="7341081" y="1714339"/>
            <a:ext cx="434196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latin typeface="Avenir Next" panose="020B05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/>
              </a:rPr>
              <a:t>WVAW would work closely with the utility to share documents via a secure shared website.</a:t>
            </a:r>
            <a:endParaRPr lang="en-US" dirty="0">
              <a:latin typeface="Avenir Next" panose="020B050302020202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" panose="020B05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/>
                <a:cs typeface="Calibri"/>
              </a:rPr>
              <a:t>The city or county is under no obligation to accept any offer WVAW might make to purchase the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" panose="020B05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/>
              </a:rPr>
              <a:t>The costs associated with the due diligence process are paid for entirely by WVAW.</a:t>
            </a:r>
            <a:endParaRPr lang="en-US" dirty="0">
              <a:latin typeface="Avenir Next" panose="020B050302020202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76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FD3904-2811-5712-30A8-2B4949C160A5}"/>
              </a:ext>
            </a:extLst>
          </p:cNvPr>
          <p:cNvSpPr txBox="1"/>
          <p:nvPr/>
        </p:nvSpPr>
        <p:spPr>
          <a:xfrm>
            <a:off x="494922" y="275653"/>
            <a:ext cx="1042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89E"/>
                </a:solidFill>
                <a:latin typeface="Avenir Black" pitchFamily="2" charset="0"/>
              </a:rPr>
              <a:t>Solutions That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07391-E901-9BB1-A672-96D46D196EC5}"/>
              </a:ext>
            </a:extLst>
          </p:cNvPr>
          <p:cNvSpPr txBox="1"/>
          <p:nvPr/>
        </p:nvSpPr>
        <p:spPr>
          <a:xfrm>
            <a:off x="549497" y="1355228"/>
            <a:ext cx="5268569" cy="476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US" b="1" dirty="0">
                <a:latin typeface="Avenir Next" panose="020B0503020202020204" pitchFamily="34" charset="0"/>
              </a:rPr>
              <a:t>WV State Code </a:t>
            </a:r>
            <a:r>
              <a:rPr lang="en-US" b="1" i="0" dirty="0">
                <a:solidFill>
                  <a:srgbClr val="1A1A1A"/>
                </a:solidFill>
                <a:effectLst/>
                <a:latin typeface="Roboto Slab" panose="020B0604020202020204" pitchFamily="2" charset="0"/>
              </a:rPr>
              <a:t>§ 24-2-4g</a:t>
            </a: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 modernized evaluation method of determining the value of water or wastewater assets; allows a private utility to pay more to acquire the assets.</a:t>
            </a: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Next" panose="020B0503020202020204" pitchFamily="34" charset="0"/>
            </a:endParaRP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Proceeds from a sale ultimately go to the general fund of the municipality or county.</a:t>
            </a: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Next" panose="020B0503020202020204" pitchFamily="34" charset="0"/>
            </a:endParaRP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Combined ratemaking for water and wastewater customers.</a:t>
            </a: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Next" panose="020B0503020202020204" pitchFamily="34" charset="0"/>
            </a:endParaRPr>
          </a:p>
          <a:p>
            <a:pPr marL="342900" indent="-342900">
              <a:lnSpc>
                <a:spcPts val="24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Allows for proceeds to be spent on more projects such as tearing down dilapidated buildings, purchasing police or fire vehicles, paving projects, reducing taxes, or fulfilling pension liabilities.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9D6AD-43DE-ED6E-F83E-36CCF115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8" t="15556" r="41172" b="6111"/>
          <a:stretch/>
        </p:blipFill>
        <p:spPr>
          <a:xfrm>
            <a:off x="6224390" y="1355228"/>
            <a:ext cx="3125094" cy="418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B86E085D-4EDF-E732-0965-AF4F07A18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95" y="2103371"/>
            <a:ext cx="3332523" cy="418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43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027E-938D-CA49-A8B4-8429F19E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47823178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Water Templa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D454953F-E965-4970-9E57-8494BC088231}" vid="{0EA12BA1-1706-40DC-8BC2-BC6F7FA658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255</TotalTime>
  <Words>548</Words>
  <Application>Microsoft Office PowerPoint</Application>
  <PresentationFormat>Widescreen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Black</vt:lpstr>
      <vt:lpstr>Avenir Next</vt:lpstr>
      <vt:lpstr>Calibri</vt:lpstr>
      <vt:lpstr>ITC Franklin Gothic Std Book</vt:lpstr>
      <vt:lpstr>Roboto Slab</vt:lpstr>
      <vt:lpstr>American Water Template Slides</vt:lpstr>
      <vt:lpstr>Water and Wastewater Options for Wood County</vt:lpstr>
      <vt:lpstr>PowerPoint Presentation</vt:lpstr>
      <vt:lpstr>PowerPoint Presentation</vt:lpstr>
      <vt:lpstr>How West Virginia American Water’s Investment Benefits Counties and Municipalities</vt:lpstr>
      <vt:lpstr>Book Value of Systems*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Consolidation</dc:title>
  <dc:subject/>
  <dc:creator>Jake P Glance</dc:creator>
  <cp:keywords/>
  <dc:description/>
  <cp:lastModifiedBy>Jake P Glance</cp:lastModifiedBy>
  <cp:revision>10</cp:revision>
  <cp:lastPrinted>2023-04-10T11:45:59Z</cp:lastPrinted>
  <dcterms:created xsi:type="dcterms:W3CDTF">2023-03-16T13:15:47Z</dcterms:created>
  <dcterms:modified xsi:type="dcterms:W3CDTF">2023-04-10T11:47:47Z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6c87f6-c46e-48eb-b7ce-d3a4a7d30611_Enabled">
    <vt:lpwstr>True</vt:lpwstr>
  </property>
  <property fmtid="{D5CDD505-2E9C-101B-9397-08002B2CF9AE}" pid="3" name="MSIP_Label_846c87f6-c46e-48eb-b7ce-d3a4a7d30611_SiteId">
    <vt:lpwstr>35378cf9-dac0-45f0-84c7-1bfb98207b59</vt:lpwstr>
  </property>
  <property fmtid="{D5CDD505-2E9C-101B-9397-08002B2CF9AE}" pid="4" name="MSIP_Label_846c87f6-c46e-48eb-b7ce-d3a4a7d30611_Owner">
    <vt:lpwstr>Joseph.SzafranIII@amwater.com</vt:lpwstr>
  </property>
  <property fmtid="{D5CDD505-2E9C-101B-9397-08002B2CF9AE}" pid="5" name="MSIP_Label_846c87f6-c46e-48eb-b7ce-d3a4a7d30611_SetDate">
    <vt:lpwstr>2021-10-19T19:51:31.1619037Z</vt:lpwstr>
  </property>
  <property fmtid="{D5CDD505-2E9C-101B-9397-08002B2CF9AE}" pid="6" name="MSIP_Label_846c87f6-c46e-48eb-b7ce-d3a4a7d30611_Name">
    <vt:lpwstr>General</vt:lpwstr>
  </property>
  <property fmtid="{D5CDD505-2E9C-101B-9397-08002B2CF9AE}" pid="7" name="MSIP_Label_846c87f6-c46e-48eb-b7ce-d3a4a7d30611_Application">
    <vt:lpwstr>Microsoft Azure Information Protection</vt:lpwstr>
  </property>
  <property fmtid="{D5CDD505-2E9C-101B-9397-08002B2CF9AE}" pid="8" name="MSIP_Label_846c87f6-c46e-48eb-b7ce-d3a4a7d30611_ActionId">
    <vt:lpwstr>0122f02b-8387-4df6-bc61-d24b9b058992</vt:lpwstr>
  </property>
  <property fmtid="{D5CDD505-2E9C-101B-9397-08002B2CF9AE}" pid="9" name="MSIP_Label_846c87f6-c46e-48eb-b7ce-d3a4a7d30611_Extended_MSFT_Method">
    <vt:lpwstr>Automatic</vt:lpwstr>
  </property>
  <property fmtid="{D5CDD505-2E9C-101B-9397-08002B2CF9AE}" pid="10" name="Sensitivity">
    <vt:lpwstr>General</vt:lpwstr>
  </property>
</Properties>
</file>